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Inter"/>
      <p:regular r:id="rId37"/>
      <p:bold r:id="rId38"/>
      <p:italic r:id="rId39"/>
      <p:boldItalic r:id="rId40"/>
    </p:embeddedFont>
    <p:embeddedFont>
      <p:font typeface="Inter Medium"/>
      <p:regular r:id="rId41"/>
      <p:bold r:id="rId42"/>
      <p:italic r:id="rId43"/>
      <p:boldItalic r:id="rId44"/>
    </p:embeddedFont>
    <p:embeddedFont>
      <p:font typeface="Gaegu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9FB96D-82D9-41C2-BAD9-9AE633FCEA77}">
  <a:tblStyle styleId="{079FB96D-82D9-41C2-BAD9-9AE633FCEA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Italic.fntdata"/><Relationship Id="rId20" Type="http://schemas.openxmlformats.org/officeDocument/2006/relationships/slide" Target="slides/slide14.xml"/><Relationship Id="rId42" Type="http://schemas.openxmlformats.org/officeDocument/2006/relationships/font" Target="fonts/InterMedium-bold.fntdata"/><Relationship Id="rId41" Type="http://schemas.openxmlformats.org/officeDocument/2006/relationships/font" Target="fonts/InterMedium-regular.fntdata"/><Relationship Id="rId22" Type="http://schemas.openxmlformats.org/officeDocument/2006/relationships/slide" Target="slides/slide16.xml"/><Relationship Id="rId44" Type="http://schemas.openxmlformats.org/officeDocument/2006/relationships/font" Target="fonts/InterMedium-boldItalic.fntdata"/><Relationship Id="rId21" Type="http://schemas.openxmlformats.org/officeDocument/2006/relationships/slide" Target="slides/slide15.xml"/><Relationship Id="rId43" Type="http://schemas.openxmlformats.org/officeDocument/2006/relationships/font" Target="fonts/InterMedium-italic.fntdata"/><Relationship Id="rId24" Type="http://schemas.openxmlformats.org/officeDocument/2006/relationships/slide" Target="slides/slide18.xml"/><Relationship Id="rId46" Type="http://schemas.openxmlformats.org/officeDocument/2006/relationships/font" Target="fonts/Gaegu-bold.fntdata"/><Relationship Id="rId23" Type="http://schemas.openxmlformats.org/officeDocument/2006/relationships/slide" Target="slides/slide17.xml"/><Relationship Id="rId45" Type="http://schemas.openxmlformats.org/officeDocument/2006/relationships/font" Target="fonts/Gaegu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Inter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Inter-italic.fntdata"/><Relationship Id="rId16" Type="http://schemas.openxmlformats.org/officeDocument/2006/relationships/slide" Target="slides/slide10.xml"/><Relationship Id="rId38" Type="http://schemas.openxmlformats.org/officeDocument/2006/relationships/font" Target="fonts/Inter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fd7e00e0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fd7e00e0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08161af0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08161af0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aaa37505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aaa37505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08161af0e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08161af0e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aaa37505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aaa37505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aaa37505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aaa37505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aaa37505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aaa37505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bb65b403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bb65b40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NICHO JELASIN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bb65b403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bb65b403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ba708237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ba708237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fd7e00e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fd7e00e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ba708237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ba708237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ba70823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ba70823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bd6a5824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bd6a5824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ba708237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ba708237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ba708237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ba708237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bd6a5824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bd6a5824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08161af0e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08161af0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fd7e00e0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fd7e00e0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aaa37505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aaa37505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aaa3750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aaa3750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08161af0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08161af0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fd7e00e0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fd7e00e0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fd7e00e0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fd7e00e0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08161af0e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08161af0e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377" l="0" r="0" t="1610"/>
          <a:stretch/>
        </p:blipFill>
        <p:spPr>
          <a:xfrm>
            <a:off x="0" y="429450"/>
            <a:ext cx="9085000" cy="419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279" y="917401"/>
            <a:ext cx="2148269" cy="214827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648068" y="1180497"/>
            <a:ext cx="513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Gotham Treats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48068" y="1789154"/>
            <a:ext cx="504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545454"/>
                </a:solidFill>
                <a:latin typeface="Gaegu"/>
                <a:ea typeface="Gaegu"/>
                <a:cs typeface="Gaegu"/>
                <a:sym typeface="Gaegu"/>
              </a:rPr>
              <a:t>your friendly neighborhood bakeshop</a:t>
            </a:r>
            <a:endParaRPr b="1" sz="2000">
              <a:solidFill>
                <a:srgbClr val="545454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648068" y="2205009"/>
            <a:ext cx="5135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Adv. ISAD Week 11 Presentation</a:t>
            </a:r>
            <a:endParaRPr b="1" sz="15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By:</a:t>
            </a:r>
            <a:endParaRPr sz="15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Nadja Jasmine Donosepoetro - 2602119184</a:t>
            </a:r>
            <a:endParaRPr sz="15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Dycinta Fedianka - 2602185942 </a:t>
            </a:r>
            <a:endParaRPr sz="15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Ajhe Ray Delrian - 2602176894 </a:t>
            </a:r>
            <a:endParaRPr sz="15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Nicholas Darmawan - 2602158550 </a:t>
            </a:r>
            <a:endParaRPr sz="15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Eliott Bastien Mathieu Rivet - 2602214791</a:t>
            </a:r>
            <a:endParaRPr sz="15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/>
        </p:nvSpPr>
        <p:spPr>
          <a:xfrm>
            <a:off x="266693" y="237522"/>
            <a:ext cx="513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Process Selection Matrix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266693" y="237522"/>
            <a:ext cx="513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End to End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266693" y="237522"/>
            <a:ext cx="513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Activity Diagram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321605" y="241750"/>
            <a:ext cx="446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Use Case Diagram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/>
        </p:nvSpPr>
        <p:spPr>
          <a:xfrm>
            <a:off x="321605" y="241750"/>
            <a:ext cx="446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Process Cycle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/>
        </p:nvSpPr>
        <p:spPr>
          <a:xfrm>
            <a:off x="321605" y="241750"/>
            <a:ext cx="446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RACI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/>
        </p:nvSpPr>
        <p:spPr>
          <a:xfrm>
            <a:off x="321605" y="241750"/>
            <a:ext cx="446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Class Diagram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/>
        </p:nvSpPr>
        <p:spPr>
          <a:xfrm>
            <a:off x="6219025" y="734250"/>
            <a:ext cx="2250300" cy="3917100"/>
          </a:xfrm>
          <a:prstGeom prst="roundRect">
            <a:avLst>
              <a:gd fmla="val 10053" name="adj"/>
            </a:avLst>
          </a:prstGeom>
          <a:solidFill>
            <a:srgbClr val="263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9"/>
          <p:cNvSpPr txBox="1"/>
          <p:nvPr/>
        </p:nvSpPr>
        <p:spPr>
          <a:xfrm>
            <a:off x="420700" y="2107988"/>
            <a:ext cx="29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 txBox="1"/>
          <p:nvPr/>
        </p:nvSpPr>
        <p:spPr>
          <a:xfrm>
            <a:off x="343850" y="1057300"/>
            <a:ext cx="5796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Responsibilities: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Decide on the make to stock quantity per day for each product every month for material requirement planning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Evaluate each incoming purchase request and send purchase order to </a:t>
            </a: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vendor through form.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View quality control report once purchase order has arrived.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Submit payment request once purchase order is satisfied. 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279550" y="283975"/>
            <a:ext cx="52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Head of Operations</a:t>
            </a:r>
            <a:endParaRPr b="1" sz="3000">
              <a:solidFill>
                <a:srgbClr val="26389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575" y="930475"/>
            <a:ext cx="1555200" cy="334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/>
          <p:nvPr/>
        </p:nvSpPr>
        <p:spPr>
          <a:xfrm>
            <a:off x="4671225" y="7925"/>
            <a:ext cx="4472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400400"/>
            <a:ext cx="3956398" cy="281278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/>
        </p:nvSpPr>
        <p:spPr>
          <a:xfrm>
            <a:off x="279550" y="283975"/>
            <a:ext cx="52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Head of Operations</a:t>
            </a:r>
            <a:endParaRPr b="1" sz="3000">
              <a:solidFill>
                <a:srgbClr val="26389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431974" y="4402975"/>
            <a:ext cx="395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Material Requirements Planning UI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663" y="144675"/>
            <a:ext cx="3002982" cy="199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750" y="2204413"/>
            <a:ext cx="2372974" cy="17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675" y="4085770"/>
            <a:ext cx="1956150" cy="9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/>
          <p:nvPr/>
        </p:nvSpPr>
        <p:spPr>
          <a:xfrm>
            <a:off x="6219025" y="734250"/>
            <a:ext cx="2250300" cy="3917100"/>
          </a:xfrm>
          <a:prstGeom prst="roundRect">
            <a:avLst>
              <a:gd fmla="val 10053" name="adj"/>
            </a:avLst>
          </a:prstGeom>
          <a:solidFill>
            <a:srgbClr val="263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 txBox="1"/>
          <p:nvPr/>
        </p:nvSpPr>
        <p:spPr>
          <a:xfrm>
            <a:off x="420700" y="2107988"/>
            <a:ext cx="29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/>
        </p:nvSpPr>
        <p:spPr>
          <a:xfrm>
            <a:off x="343850" y="1057300"/>
            <a:ext cx="5756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Responsibilities: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Handles evaluating purchase Evaluate each incoming purchase request and send purchase order to vendor through form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Submit payment request once purchase order is satisfied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279550" y="283975"/>
            <a:ext cx="52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Purchasing </a:t>
            </a: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Staff</a:t>
            </a:r>
            <a:endParaRPr b="1" sz="3000">
              <a:solidFill>
                <a:srgbClr val="26389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400" y="930475"/>
            <a:ext cx="1555200" cy="3350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3975" y="1901025"/>
            <a:ext cx="9215400" cy="3242400"/>
          </a:xfrm>
          <a:prstGeom prst="rect">
            <a:avLst/>
          </a:prstGeom>
          <a:solidFill>
            <a:srgbClr val="26389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4319188" y="1153038"/>
            <a:ext cx="385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About </a:t>
            </a: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Gotham Treats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319200" y="2015325"/>
            <a:ext cx="46434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Inspired by their love for New York City, Gotham treats is a small dessert shop nestled in the heart of South Jakarta where they create their own our take on the American classic sweets.</a:t>
            </a:r>
            <a:endParaRPr sz="15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 sz="15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Their sweets are baked fresh and made with the utmost care in small batches. Their products include cookies, puddings, milks and pies.</a:t>
            </a:r>
            <a:endParaRPr sz="15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409275" y="4318000"/>
            <a:ext cx="1728300" cy="35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20+ Employees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6254750" y="4318000"/>
            <a:ext cx="2707800" cy="35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Retail Industry: Bakeshop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1234" t="0"/>
          <a:stretch/>
        </p:blipFill>
        <p:spPr>
          <a:xfrm>
            <a:off x="337375" y="765875"/>
            <a:ext cx="3809975" cy="3814174"/>
          </a:xfrm>
          <a:prstGeom prst="rect">
            <a:avLst/>
          </a:prstGeom>
          <a:noFill/>
          <a:ln cap="flat" cmpd="sng" w="38100">
            <a:solidFill>
              <a:srgbClr val="FBFBF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225" y="1355650"/>
            <a:ext cx="4043402" cy="287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39" y="1355614"/>
            <a:ext cx="4043402" cy="287461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/>
        </p:nvSpPr>
        <p:spPr>
          <a:xfrm>
            <a:off x="279550" y="283975"/>
            <a:ext cx="52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Purchasing Staff</a:t>
            </a:r>
            <a:endParaRPr b="1" sz="3000">
              <a:solidFill>
                <a:srgbClr val="26389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355649" y="4402975"/>
            <a:ext cx="40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Purchase Request List UI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4685024" y="4402975"/>
            <a:ext cx="423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Purchase Request Detail UI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6219025" y="734250"/>
            <a:ext cx="2250300" cy="3917100"/>
          </a:xfrm>
          <a:prstGeom prst="roundRect">
            <a:avLst>
              <a:gd fmla="val 10053" name="adj"/>
            </a:avLst>
          </a:prstGeom>
          <a:solidFill>
            <a:srgbClr val="263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3"/>
          <p:cNvSpPr txBox="1"/>
          <p:nvPr/>
        </p:nvSpPr>
        <p:spPr>
          <a:xfrm>
            <a:off x="420700" y="2107988"/>
            <a:ext cx="29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/>
        </p:nvSpPr>
        <p:spPr>
          <a:xfrm>
            <a:off x="343850" y="1057300"/>
            <a:ext cx="5661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Responsibilities: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Update status and arrival of the items according to the purchase order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Submit quality control report after purchase order item has been arrived into the central kitchen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Create and monitor delivery list to track delivery items (inventory goods) and location from kitchen to outlet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Manage goods inventory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279550" y="283975"/>
            <a:ext cx="52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Kitchen Staff</a:t>
            </a:r>
            <a:endParaRPr b="1" sz="3000">
              <a:solidFill>
                <a:srgbClr val="26389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400" y="928800"/>
            <a:ext cx="1555200" cy="334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/>
        </p:nvSpPr>
        <p:spPr>
          <a:xfrm>
            <a:off x="279550" y="283975"/>
            <a:ext cx="52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Kitchen </a:t>
            </a: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Staff</a:t>
            </a:r>
            <a:endParaRPr b="1" sz="3000">
              <a:solidFill>
                <a:srgbClr val="26389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355649" y="4402975"/>
            <a:ext cx="40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Purchase Order List UI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4685024" y="4402975"/>
            <a:ext cx="423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Daily Production Guideline</a:t>
            </a: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 UI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50" y="1355650"/>
            <a:ext cx="4134252" cy="293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800" y="1321513"/>
            <a:ext cx="4230298" cy="3007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/>
          <p:nvPr/>
        </p:nvSpPr>
        <p:spPr>
          <a:xfrm>
            <a:off x="6219025" y="734250"/>
            <a:ext cx="2250300" cy="3917100"/>
          </a:xfrm>
          <a:prstGeom prst="roundRect">
            <a:avLst>
              <a:gd fmla="val 10053" name="adj"/>
            </a:avLst>
          </a:prstGeom>
          <a:solidFill>
            <a:srgbClr val="263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5"/>
          <p:cNvSpPr txBox="1"/>
          <p:nvPr/>
        </p:nvSpPr>
        <p:spPr>
          <a:xfrm>
            <a:off x="420700" y="2107988"/>
            <a:ext cx="29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 txBox="1"/>
          <p:nvPr/>
        </p:nvSpPr>
        <p:spPr>
          <a:xfrm>
            <a:off x="343850" y="1057300"/>
            <a:ext cx="57324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Responsibilities: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When an incoming bulk order is made, they need to submit a purchase request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Once purchase order is approved, they are able to submit payment request and view its details including status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Outlet staff are able to view production planning and manage their current inventory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With an incoming delivery of ingredients, they are able to monitor and keep up-to-date with delivery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279550" y="283975"/>
            <a:ext cx="52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Outlet </a:t>
            </a: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Staff</a:t>
            </a:r>
            <a:endParaRPr b="1" sz="3000">
              <a:solidFill>
                <a:srgbClr val="26389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3137300" y="3671425"/>
            <a:ext cx="310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400" y="928800"/>
            <a:ext cx="1555200" cy="337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/>
          <p:nvPr/>
        </p:nvSpPr>
        <p:spPr>
          <a:xfrm>
            <a:off x="6219025" y="734250"/>
            <a:ext cx="2250300" cy="3917100"/>
          </a:xfrm>
          <a:prstGeom prst="roundRect">
            <a:avLst>
              <a:gd fmla="val 10053" name="adj"/>
            </a:avLst>
          </a:prstGeom>
          <a:solidFill>
            <a:srgbClr val="263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/>
        </p:nvSpPr>
        <p:spPr>
          <a:xfrm>
            <a:off x="420700" y="2107988"/>
            <a:ext cx="29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/>
        </p:nvSpPr>
        <p:spPr>
          <a:xfrm>
            <a:off x="343850" y="1057288"/>
            <a:ext cx="5280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Responsibilities: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Evaluate the incoming payment request and do the necessary transactions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Handle and execute the transaction and invoice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 Medium"/>
              <a:buChar char="●"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Update the payment request status accordingly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279550" y="283975"/>
            <a:ext cx="52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Finance </a:t>
            </a: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Staff</a:t>
            </a:r>
            <a:endParaRPr b="1" sz="3000">
              <a:solidFill>
                <a:srgbClr val="26389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400" y="928800"/>
            <a:ext cx="1553976" cy="34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038" y="1355649"/>
            <a:ext cx="4134262" cy="28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50" y="1348550"/>
            <a:ext cx="4230298" cy="294138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/>
        </p:nvSpPr>
        <p:spPr>
          <a:xfrm>
            <a:off x="279550" y="283975"/>
            <a:ext cx="52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Finance </a:t>
            </a:r>
            <a:r>
              <a:rPr b="1" lang="en-GB" sz="3000">
                <a:solidFill>
                  <a:srgbClr val="263890"/>
                </a:solidFill>
                <a:latin typeface="Inter"/>
                <a:ea typeface="Inter"/>
                <a:cs typeface="Inter"/>
                <a:sym typeface="Inter"/>
              </a:rPr>
              <a:t>Staff</a:t>
            </a:r>
            <a:endParaRPr b="1" sz="3000">
              <a:solidFill>
                <a:srgbClr val="26389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355649" y="4402975"/>
            <a:ext cx="40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Payment Request List UI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4685024" y="4402975"/>
            <a:ext cx="423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Payment </a:t>
            </a:r>
            <a:r>
              <a:rPr lang="en-GB" sz="15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Request Detail UI</a:t>
            </a:r>
            <a:endParaRPr sz="15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1377" l="0" r="0" t="1610"/>
          <a:stretch/>
        </p:blipFill>
        <p:spPr>
          <a:xfrm>
            <a:off x="0" y="429450"/>
            <a:ext cx="9085000" cy="419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/>
        </p:nvSpPr>
        <p:spPr>
          <a:xfrm>
            <a:off x="2958450" y="2094600"/>
            <a:ext cx="3227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263890"/>
                </a:solidFill>
                <a:latin typeface="Gaegu"/>
                <a:ea typeface="Gaegu"/>
                <a:cs typeface="Gaegu"/>
                <a:sym typeface="Gaegu"/>
              </a:rPr>
              <a:t>Thank you</a:t>
            </a:r>
            <a:endParaRPr b="1" sz="5000">
              <a:solidFill>
                <a:srgbClr val="263890"/>
              </a:solidFill>
              <a:latin typeface="Gaegu"/>
              <a:ea typeface="Gaegu"/>
              <a:cs typeface="Gaegu"/>
              <a:sym typeface="Gaeg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25" y="-8685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470800" y="153025"/>
            <a:ext cx="547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Operation Procedure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609593" y="1363847"/>
            <a:ext cx="51357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890"/>
              </a:buClr>
              <a:buSzPts val="2000"/>
              <a:buFont typeface="Inter"/>
              <a:buAutoNum type="arabicPeriod"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Value Analysis and Proposition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890"/>
              </a:buClr>
              <a:buSzPts val="2000"/>
              <a:buFont typeface="Inter"/>
              <a:buAutoNum type="arabicPeriod"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Deliverable Structure Chart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890"/>
              </a:buClr>
              <a:buSzPts val="2000"/>
              <a:buFont typeface="Inter"/>
              <a:buAutoNum type="arabicPeriod"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Drivers and Triggers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890"/>
              </a:buClr>
              <a:buSzPts val="2000"/>
              <a:buFont typeface="Inter"/>
              <a:buAutoNum type="arabicPeriod"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 Selection Matrix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890"/>
              </a:buClr>
              <a:buSzPts val="2000"/>
              <a:buFont typeface="Inter"/>
              <a:buAutoNum type="arabicPeriod"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End to End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890"/>
              </a:buClr>
              <a:buSzPts val="2000"/>
              <a:buFont typeface="Inter"/>
              <a:buAutoNum type="arabicPeriod"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Use Case Diagram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890"/>
              </a:buClr>
              <a:buSzPts val="2000"/>
              <a:buFont typeface="Inter"/>
              <a:buAutoNum type="arabicPeriod"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Multilayer + First Cut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890"/>
              </a:buClr>
              <a:buSzPts val="2000"/>
              <a:buFont typeface="Inter"/>
              <a:buAutoNum type="arabicPeriod"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Revised Cut Class Diagram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3890"/>
              </a:buClr>
              <a:buSzPts val="2000"/>
              <a:buFont typeface="Inter"/>
              <a:buAutoNum type="arabicPeriod"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UI/UX</a:t>
            </a:r>
            <a:endParaRPr sz="2000">
              <a:solidFill>
                <a:srgbClr val="26389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26723" t="0"/>
          <a:stretch/>
        </p:blipFill>
        <p:spPr>
          <a:xfrm>
            <a:off x="4975925" y="0"/>
            <a:ext cx="4168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266700" y="618525"/>
            <a:ext cx="459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263890"/>
                </a:solidFill>
                <a:latin typeface="Gaegu"/>
                <a:ea typeface="Gaegu"/>
                <a:cs typeface="Gaegu"/>
                <a:sym typeface="Gaegu"/>
              </a:rPr>
              <a:t>Table of Contents</a:t>
            </a:r>
            <a:endParaRPr b="1" sz="3600">
              <a:solidFill>
                <a:srgbClr val="263890"/>
              </a:solidFill>
              <a:latin typeface="Gaegu"/>
              <a:ea typeface="Gaegu"/>
              <a:cs typeface="Gaegu"/>
              <a:sym typeface="Gaeg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266693" y="237522"/>
            <a:ext cx="513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Value Analysis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200" y="822097"/>
            <a:ext cx="7577590" cy="395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266693" y="237522"/>
            <a:ext cx="513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263890"/>
                </a:solidFill>
                <a:latin typeface="Roboto"/>
                <a:ea typeface="Roboto"/>
                <a:cs typeface="Roboto"/>
                <a:sym typeface="Roboto"/>
              </a:rPr>
              <a:t>Value Proposition</a:t>
            </a:r>
            <a:endParaRPr b="1" sz="3000">
              <a:solidFill>
                <a:srgbClr val="2638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8" name="Google Shape;108;p21"/>
          <p:cNvGraphicFramePr/>
          <p:nvPr/>
        </p:nvGraphicFramePr>
        <p:xfrm>
          <a:off x="683425" y="112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{079FB96D-82D9-41C2-BAD9-9AE633FCEA77}</a:tableStyleId>
              </a:tblPr>
              <a:tblGrid>
                <a:gridCol w="2457450"/>
                <a:gridCol w="2796750"/>
                <a:gridCol w="2796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Operational Excellence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2638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Product Leadership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26389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Core Business Processes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2638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With high customer demand, there is need to match with the supply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Create innovative products (flavors and bakeshop items) and explore the reach and sales in the market</a:t>
                      </a:r>
                      <a:endParaRPr sz="13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Organization and Structure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2638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There is a central authoritative with power, mainly the co-founders and the managers are in power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The organization structure is organic and loose</a:t>
                      </a:r>
                      <a:endParaRPr sz="13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Management Systems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2638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There is standard operating procedure to ensure high quality is achieved.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Through product innovation, risk can be expected and it rewards people for innovation and creativity in its products.</a:t>
                      </a:r>
                      <a:endParaRPr sz="13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Culture: Mindsets and Behaviour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2638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The focus is on making the system effective and efficient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The focus is on innovating and creating a breakthrough in the market.</a:t>
                      </a:r>
                      <a:endParaRPr sz="13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